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77" r:id="rId5"/>
    <p:sldId id="260" r:id="rId6"/>
    <p:sldId id="262" r:id="rId7"/>
    <p:sldId id="278" r:id="rId8"/>
    <p:sldId id="261" r:id="rId9"/>
    <p:sldId id="263" r:id="rId10"/>
    <p:sldId id="279" r:id="rId11"/>
    <p:sldId id="265" r:id="rId12"/>
    <p:sldId id="266" r:id="rId13"/>
    <p:sldId id="267" r:id="rId14"/>
    <p:sldId id="271" r:id="rId15"/>
    <p:sldId id="280" r:id="rId16"/>
    <p:sldId id="281" r:id="rId17"/>
    <p:sldId id="282" r:id="rId18"/>
    <p:sldId id="268" r:id="rId19"/>
    <p:sldId id="269" r:id="rId20"/>
    <p:sldId id="270" r:id="rId21"/>
    <p:sldId id="272" r:id="rId22"/>
    <p:sldId id="273" r:id="rId23"/>
    <p:sldId id="274" r:id="rId2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B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43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8889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8657488"/>
            <a:ext cx="11607801" cy="461060"/>
          </a:xfrm>
          <a:prstGeom prst="rect">
            <a:avLst/>
          </a:prstGeom>
        </p:spPr>
        <p:txBody>
          <a:bodyPr anchor="b"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sz="2304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1854200"/>
            <a:ext cx="11609057" cy="3302000"/>
          </a:xfrm>
          <a:prstGeom prst="rect">
            <a:avLst/>
          </a:prstGeom>
        </p:spPr>
        <p:txBody>
          <a:bodyPr anchor="b"/>
          <a:lstStyle>
            <a:lvl1pPr>
              <a:defRPr sz="8200" spc="-164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98500" y="5105400"/>
            <a:ext cx="11607800" cy="145639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8500" y="3568700"/>
            <a:ext cx="11607800" cy="26177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6209979"/>
            <a:ext cx="11607800" cy="67180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Fact information</a:t>
            </a:r>
          </a:p>
        </p:txBody>
      </p:sp>
      <p:sp>
        <p:nvSpPr>
          <p:cNvPr id="10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98500" y="999066"/>
            <a:ext cx="11607800" cy="521091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7600" b="1" spc="-176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736600" y="3721100"/>
            <a:ext cx="11531600" cy="2324100"/>
          </a:xfrm>
          <a:prstGeom prst="rect">
            <a:avLst/>
          </a:prstGeom>
        </p:spPr>
        <p:txBody>
          <a:bodyPr anchor="ctr"/>
          <a:lstStyle>
            <a:lvl1pPr marL="457200" indent="-3429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457200" indent="1143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457200" indent="5715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457200" indent="10287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457200" indent="1485900">
              <a:spcBef>
                <a:spcPts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6426200"/>
            <a:ext cx="11049000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sz="2304" b="1"/>
            </a:lvl1pPr>
          </a:lstStyle>
          <a:p>
            <a:r>
              <a:t>Attribution</a:t>
            </a: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pappardelle pasta with parsley butter, roasted hazelnuts and shaved parmesan cheese"/>
          <p:cNvSpPr>
            <a:spLocks noGrp="1"/>
          </p:cNvSpPr>
          <p:nvPr>
            <p:ph type="pic" idx="21"/>
          </p:nvPr>
        </p:nvSpPr>
        <p:spPr>
          <a:xfrm>
            <a:off x="-2082800" y="687558"/>
            <a:ext cx="11165190" cy="837389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Bowl of salad with fried rice, boiled eggs and chopsticks"/>
          <p:cNvSpPr>
            <a:spLocks noGrp="1"/>
          </p:cNvSpPr>
          <p:nvPr>
            <p:ph type="pic" sz="half" idx="22"/>
          </p:nvPr>
        </p:nvSpPr>
        <p:spPr>
          <a:xfrm>
            <a:off x="6597650" y="292100"/>
            <a:ext cx="5740400" cy="459232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Bowl with salmon cakes, salad and houmous"/>
          <p:cNvSpPr>
            <a:spLocks noGrp="1"/>
          </p:cNvSpPr>
          <p:nvPr>
            <p:ph type="pic" idx="23"/>
          </p:nvPr>
        </p:nvSpPr>
        <p:spPr>
          <a:xfrm>
            <a:off x="4984750" y="2749413"/>
            <a:ext cx="7937500" cy="923827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1016000" y="-1054100"/>
            <a:ext cx="14427200" cy="115417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376767" y="-915894"/>
            <a:ext cx="17835652" cy="1068219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5181600"/>
            <a:ext cx="11607800" cy="3302000"/>
          </a:xfrm>
          <a:prstGeom prst="rect">
            <a:avLst/>
          </a:prstGeom>
        </p:spPr>
        <p:txBody>
          <a:bodyPr anchor="b"/>
          <a:lstStyle>
            <a:lvl1pPr>
              <a:defRPr sz="8200" spc="-164"/>
            </a:lvl1pPr>
          </a:lstStyle>
          <a:p>
            <a:r>
              <a:t>Presentation 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98500" y="8432800"/>
            <a:ext cx="11607800" cy="68976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98500" y="571500"/>
            <a:ext cx="11607801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sz="2304" b="1"/>
            </a:lvl1pPr>
          </a:lstStyle>
          <a:p>
            <a:r>
              <a:t>Author and Date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49999" y="9220199"/>
            <a:ext cx="297893" cy="28747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 "/>
          <p:cNvSpPr>
            <a:spLocks noGrp="1"/>
          </p:cNvSpPr>
          <p:nvPr>
            <p:ph type="pic" idx="21"/>
          </p:nvPr>
        </p:nvSpPr>
        <p:spPr>
          <a:xfrm>
            <a:off x="5319129" y="495299"/>
            <a:ext cx="7543801" cy="87800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98500" y="5003800"/>
            <a:ext cx="5105400" cy="4044566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692534"/>
            <a:ext cx="5105400" cy="4387466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Slide Subtitle</a:t>
            </a:r>
          </a:p>
        </p:txBody>
      </p:sp>
      <p:sp>
        <p:nvSpPr>
          <p:cNvPr id="44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589358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wl of pappardelle pasta with parsley butter, roasted hazelnuts and shaved parmesan cheese"/>
          <p:cNvSpPr>
            <a:spLocks noGrp="1"/>
          </p:cNvSpPr>
          <p:nvPr>
            <p:ph type="pic" idx="21"/>
          </p:nvPr>
        </p:nvSpPr>
        <p:spPr>
          <a:xfrm>
            <a:off x="6172200" y="596900"/>
            <a:ext cx="6448425" cy="8597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444500"/>
            <a:ext cx="5105400" cy="10160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2" name="Slide Subtitl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98500" y="1412977"/>
            <a:ext cx="5105400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Slide Subtitle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8500" y="3480196"/>
            <a:ext cx="5105400" cy="5593161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3225800"/>
            <a:ext cx="11607800" cy="3302000"/>
          </a:xfrm>
          <a:prstGeom prst="rect">
            <a:avLst/>
          </a:prstGeom>
        </p:spPr>
        <p:txBody>
          <a:bodyPr anchor="ctr"/>
          <a:lstStyle>
            <a:lvl1pPr>
              <a:defRPr sz="8200" b="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444500"/>
            <a:ext cx="11607800" cy="10160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1409700"/>
            <a:ext cx="11607801" cy="671802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sz="38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1300"/>
              </a:spcBef>
              <a:buSzTx/>
              <a:buNone/>
              <a:defRPr sz="3800" spc="-38"/>
            </a:lvl1pPr>
            <a:lvl2pPr marL="0" indent="457200">
              <a:spcBef>
                <a:spcPts val="1300"/>
              </a:spcBef>
              <a:buSzTx/>
              <a:buNone/>
              <a:defRPr sz="3800" spc="-38"/>
            </a:lvl2pPr>
            <a:lvl3pPr marL="0" indent="914400">
              <a:spcBef>
                <a:spcPts val="1300"/>
              </a:spcBef>
              <a:buSzTx/>
              <a:buNone/>
              <a:defRPr sz="3800" spc="-38"/>
            </a:lvl3pPr>
            <a:lvl4pPr marL="0" indent="1371600">
              <a:spcBef>
                <a:spcPts val="1300"/>
              </a:spcBef>
              <a:buSzTx/>
              <a:buNone/>
              <a:defRPr sz="3800" spc="-38"/>
            </a:lvl4pPr>
            <a:lvl5pPr marL="0" indent="1828800">
              <a:spcBef>
                <a:spcPts val="1300"/>
              </a:spcBef>
              <a:buSzTx/>
              <a:buNone/>
              <a:defRPr sz="3800" spc="-38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98500" y="2959100"/>
            <a:ext cx="11607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440266"/>
            <a:ext cx="1160780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3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81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762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143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524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905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286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667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048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3429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netmatters.org/" TargetMode="External"/><Relationship Id="rId2" Type="http://schemas.openxmlformats.org/officeDocument/2006/relationships/hyperlink" Target="https://www.saferinternet.org.uk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arentzone.org.uk/home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/>
          </a:p>
        </p:txBody>
      </p:sp>
      <p:sp>
        <p:nvSpPr>
          <p:cNvPr id="153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154" name="Primary Online Safety Parents 2022.001.jpeg" descr="Primary Online Safety Parents 2022.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67704" y="8309938"/>
            <a:ext cx="11607800" cy="8777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smtClean="0">
                <a:latin typeface="Bahnschrift" panose="020B0502040204020203" pitchFamily="34" charset="0"/>
              </a:rPr>
              <a:t>Talk about the benefits</a:t>
            </a:r>
          </a:p>
          <a:p>
            <a:pPr marL="0" indent="0">
              <a:buNone/>
            </a:pPr>
            <a:r>
              <a:rPr lang="en-GB" sz="2400" dirty="0" smtClean="0">
                <a:latin typeface="Bahnschrift" panose="020B0502040204020203" pitchFamily="34" charset="0"/>
              </a:rPr>
              <a:t>Ask why they like their favourite app or game.</a:t>
            </a:r>
            <a:endParaRPr lang="en-GB" sz="2400" dirty="0">
              <a:latin typeface="Bahnschrift" panose="020B050204020402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704" y="111892"/>
            <a:ext cx="11269392" cy="819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0061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lide bullet text"/>
          <p:cNvSpPr txBox="1">
            <a:spLocks noGrp="1"/>
          </p:cNvSpPr>
          <p:nvPr>
            <p:ph type="body" idx="1"/>
          </p:nvPr>
        </p:nvSpPr>
        <p:spPr>
          <a:xfrm>
            <a:off x="698500" y="8094616"/>
            <a:ext cx="11607800" cy="145433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 smtClean="0">
                <a:latin typeface="Bahnschrift" panose="020B0502040204020203" pitchFamily="34" charset="0"/>
              </a:rPr>
              <a:t>Discuss their online experiences.</a:t>
            </a:r>
          </a:p>
          <a:p>
            <a:pPr marL="0" indent="0">
              <a:buNone/>
            </a:pPr>
            <a:r>
              <a:rPr lang="en-GB" sz="2800" dirty="0">
                <a:latin typeface="Bahnschrift" panose="020B0502040204020203" pitchFamily="34" charset="0"/>
              </a:rPr>
              <a:t>Consider the pressure that children might feel to keep up with trends.</a:t>
            </a:r>
          </a:p>
          <a:p>
            <a:pPr marL="0" indent="0">
              <a:buNone/>
            </a:pPr>
            <a:endParaRPr lang="en-GB" sz="2800" dirty="0">
              <a:latin typeface="Bahnschrift" panose="020B0502040204020203" pitchFamily="34" charset="0"/>
            </a:endParaRPr>
          </a:p>
        </p:txBody>
      </p:sp>
      <p:sp>
        <p:nvSpPr>
          <p:cNvPr id="199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/>
          </a:p>
        </p:txBody>
      </p:sp>
      <p:sp>
        <p:nvSpPr>
          <p:cNvPr id="200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201" name="Primary Online Safety Parents 2022.010.jpeg" descr="Primary Online Safety Parents 2022.01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658983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4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/>
          </a:p>
        </p:txBody>
      </p:sp>
      <p:sp>
        <p:nvSpPr>
          <p:cNvPr id="205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206" name="Primary Online Safety Parents 2022.011.jpeg" descr="Primary Online Safety Parents 2022.01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404949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548640" y="8172054"/>
            <a:ext cx="11952514" cy="13952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spc="0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Bahnschrift" panose="020B0502040204020203" pitchFamily="34" charset="0"/>
                <a:sym typeface="Helvetica Neue"/>
              </a:rPr>
              <a:t>Make it ok</a:t>
            </a:r>
            <a:r>
              <a:rPr kumimoji="0" lang="en-GB" sz="2800" b="0" i="0" u="none" strike="noStrike" cap="none" spc="0" normalizeH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Bahnschrift" panose="020B0502040204020203" pitchFamily="34" charset="0"/>
                <a:sym typeface="Helvetica Neue"/>
              </a:rPr>
              <a:t> for children to make mistakes online.</a:t>
            </a:r>
          </a:p>
          <a:p>
            <a:pPr marL="0" marR="0" indent="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2800" baseline="0" dirty="0">
              <a:solidFill>
                <a:schemeClr val="bg2">
                  <a:lumMod val="10000"/>
                </a:schemeClr>
              </a:solidFill>
              <a:latin typeface="Bahnschrift" panose="020B0502040204020203" pitchFamily="34" charset="0"/>
            </a:endParaRPr>
          </a:p>
          <a:p>
            <a:pPr marL="0" marR="0" indent="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spc="0" normalizeH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Bahnschrift" panose="020B0502040204020203" pitchFamily="34" charset="0"/>
                <a:sym typeface="Helvetica Neue"/>
              </a:rPr>
              <a:t>They will not be punished and we can talk about it</a:t>
            </a:r>
            <a:r>
              <a:rPr kumimoji="0" lang="en-GB" sz="2800" b="0" i="0" u="none" strike="noStrike" cap="none" spc="0" normalizeH="0" dirty="0" smtClean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Bahnschrift" panose="020B0502040204020203" pitchFamily="34" charset="0"/>
                <a:sym typeface="Helvetica Neue"/>
              </a:rPr>
              <a:t>.</a:t>
            </a:r>
            <a:endParaRPr kumimoji="0" lang="en-GB" sz="28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Bahnschrift" panose="020B0502040204020203" pitchFamily="34" charset="0"/>
              <a:sym typeface="Helvetica Neue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9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/>
          </a:p>
        </p:txBody>
      </p:sp>
      <p:sp>
        <p:nvSpPr>
          <p:cNvPr id="210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211" name="Primary Online Safety Parents 2022.012.jpeg" descr="Primary Online Safety Parents 2022.01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9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/>
          </a:p>
        </p:txBody>
      </p:sp>
      <p:sp>
        <p:nvSpPr>
          <p:cNvPr id="230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231" name="Primary Online Safety Parents 2022.016.jpeg" descr="Primary Online Safety Parents 2022.01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685" y="432816"/>
            <a:ext cx="6487430" cy="10860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3836" y="1518818"/>
            <a:ext cx="11235146" cy="108747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3200" dirty="0" smtClean="0">
                <a:solidFill>
                  <a:schemeClr val="bg2">
                    <a:lumMod val="10000"/>
                  </a:schemeClr>
                </a:solidFill>
                <a:latin typeface="Bahnschrift" panose="020B0502040204020203" pitchFamily="34" charset="0"/>
              </a:rPr>
              <a:t>Most apps and games that your children access come with parental controls and restrictions.</a:t>
            </a:r>
            <a:endParaRPr kumimoji="0" lang="en-GB" sz="28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Franklin Gothic Demi" panose="020B0703020102020204" pitchFamily="34" charset="0"/>
              <a:sym typeface="Helvetica Neue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306" y="2990970"/>
            <a:ext cx="5668166" cy="60777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7546" y="3010022"/>
            <a:ext cx="2886478" cy="60587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9807" y="4143647"/>
            <a:ext cx="2290536" cy="229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8209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685" y="432816"/>
            <a:ext cx="6487430" cy="10860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3836" y="1518818"/>
            <a:ext cx="11235146" cy="108747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3200" dirty="0" smtClean="0">
                <a:solidFill>
                  <a:schemeClr val="bg2">
                    <a:lumMod val="10000"/>
                  </a:schemeClr>
                </a:solidFill>
                <a:latin typeface="Bahnschrift" panose="020B0502040204020203" pitchFamily="34" charset="0"/>
              </a:rPr>
              <a:t>Most apps and games that your children access come with parental controls and restrictions.</a:t>
            </a:r>
            <a:endParaRPr kumimoji="0" lang="en-GB" sz="28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Franklin Gothic Demi" panose="020B0703020102020204" pitchFamily="34" charset="0"/>
              <a:sym typeface="Helvetica Neue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345" y="2874222"/>
            <a:ext cx="8058219" cy="6437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6109" y="4815568"/>
            <a:ext cx="4437743" cy="232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9348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685" y="432816"/>
            <a:ext cx="6487430" cy="10860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3836" y="1518818"/>
            <a:ext cx="11235146" cy="108747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3200" dirty="0" smtClean="0">
                <a:solidFill>
                  <a:schemeClr val="bg2">
                    <a:lumMod val="10000"/>
                  </a:schemeClr>
                </a:solidFill>
                <a:latin typeface="Bahnschrift" panose="020B0502040204020203" pitchFamily="34" charset="0"/>
              </a:rPr>
              <a:t>Most apps and games that your children access come with parental controls and restrictions.</a:t>
            </a:r>
            <a:endParaRPr kumimoji="0" lang="en-GB" sz="28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Franklin Gothic Demi" panose="020B0703020102020204" pitchFamily="34" charset="0"/>
              <a:sym typeface="Helvetica Neu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20" y="3597283"/>
            <a:ext cx="9221642" cy="52723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4262" y="4297997"/>
            <a:ext cx="3165516" cy="287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59456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4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/>
          </a:p>
        </p:txBody>
      </p:sp>
      <p:sp>
        <p:nvSpPr>
          <p:cNvPr id="215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216" name="Primary Online Safety Parents 2022.013.jpeg" descr="Primary Online Safety Parents 2022.01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9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/>
          </a:p>
        </p:txBody>
      </p:sp>
      <p:sp>
        <p:nvSpPr>
          <p:cNvPr id="220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221" name="Primary Online Safety Parents 2022.014.jpeg" descr="Primary Online Safety Parents 2022.01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/>
          <p:cNvSpPr txBox="1"/>
          <p:nvPr/>
        </p:nvSpPr>
        <p:spPr>
          <a:xfrm>
            <a:off x="698500" y="2713741"/>
            <a:ext cx="3278778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spc="0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Bahnschrift" panose="020B0502040204020203" pitchFamily="34" charset="0"/>
                <a:sym typeface="Helvetica Neue"/>
              </a:rPr>
              <a:t>This is free from your </a:t>
            </a:r>
            <a:r>
              <a:rPr kumimoji="0" lang="en-GB" sz="2800" b="0" i="0" u="none" strike="noStrike" cap="none" spc="0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Bahnschrift" panose="020B0502040204020203" pitchFamily="34" charset="0"/>
                <a:sym typeface="Helvetica Neue"/>
              </a:rPr>
              <a:t>Wifi</a:t>
            </a:r>
            <a:r>
              <a:rPr kumimoji="0" lang="en-GB" sz="2800" b="0" i="0" u="none" strike="noStrike" cap="none" spc="0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Bahnschrift" panose="020B0502040204020203" pitchFamily="34" charset="0"/>
                <a:sym typeface="Helvetica Neue"/>
              </a:rPr>
              <a:t> provider</a:t>
            </a:r>
            <a:endParaRPr kumimoji="0" lang="en-GB" sz="28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Bahnschrift" panose="020B0502040204020203" pitchFamily="34" charset="0"/>
              <a:sym typeface="Helvetica Neue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/>
          </a:p>
        </p:txBody>
      </p:sp>
      <p:sp>
        <p:nvSpPr>
          <p:cNvPr id="158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159" name="Primary Online Safety Parents 2022.002.jpeg" descr="Primary Online Safety Parents 2022.00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367" y="218727"/>
            <a:ext cx="5444066" cy="27220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80" y="3622493"/>
            <a:ext cx="11343640" cy="448073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4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/>
          </a:p>
        </p:txBody>
      </p:sp>
      <p:sp>
        <p:nvSpPr>
          <p:cNvPr id="235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236" name="Primary Online Safety Parents 2022.017.jpeg" descr="Primary Online Safety Parents 2022.01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9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/>
          </a:p>
        </p:txBody>
      </p:sp>
      <p:sp>
        <p:nvSpPr>
          <p:cNvPr id="240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241" name="Primary Online Safety Parents 2022.018.jpeg" descr="Primary Online Safety Parents 2022.01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upport for you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</p:spPr>
        <p:txBody>
          <a:bodyPr anchor="ctr"/>
          <a:lstStyle>
            <a:lvl1pPr algn="ctr" defTabSz="584200">
              <a:lnSpc>
                <a:spcPct val="100000"/>
              </a:lnSpc>
              <a:defRPr sz="8000" b="0" spc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Support for you</a:t>
            </a:r>
          </a:p>
        </p:txBody>
      </p:sp>
      <p:sp>
        <p:nvSpPr>
          <p:cNvPr id="244" name="You can alway speak to: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</p:spPr>
        <p:txBody>
          <a:bodyPr anchor="ctr"/>
          <a:lstStyle/>
          <a:p>
            <a:pPr marL="355600" indent="-355600" defTabSz="467359">
              <a:lnSpc>
                <a:spcPct val="100000"/>
              </a:lnSpc>
              <a:spcBef>
                <a:spcPts val="3300"/>
              </a:spcBef>
              <a:buSzPct val="145000"/>
              <a:defRPr sz="2560"/>
            </a:pPr>
            <a:r>
              <a:rPr dirty="0"/>
              <a:t>You can </a:t>
            </a:r>
            <a:r>
              <a:rPr dirty="0" err="1" smtClean="0"/>
              <a:t>alway</a:t>
            </a:r>
            <a:r>
              <a:rPr lang="en-GB" dirty="0" smtClean="0"/>
              <a:t>s</a:t>
            </a:r>
            <a:r>
              <a:rPr dirty="0" smtClean="0"/>
              <a:t> </a:t>
            </a:r>
            <a:r>
              <a:rPr dirty="0"/>
              <a:t>speak to</a:t>
            </a:r>
            <a:r>
              <a:rPr dirty="0" smtClean="0"/>
              <a:t>:</a:t>
            </a:r>
            <a:endParaRPr dirty="0"/>
          </a:p>
          <a:p>
            <a:pPr marL="711200" lvl="1" indent="-355600" defTabSz="467359">
              <a:lnSpc>
                <a:spcPct val="100000"/>
              </a:lnSpc>
              <a:spcBef>
                <a:spcPts val="3300"/>
              </a:spcBef>
              <a:buSzPct val="145000"/>
              <a:defRPr sz="2560"/>
            </a:pPr>
            <a:r>
              <a:rPr dirty="0"/>
              <a:t>NSPCC</a:t>
            </a:r>
          </a:p>
          <a:p>
            <a:pPr marL="711200" lvl="1" indent="-355600" defTabSz="467359">
              <a:lnSpc>
                <a:spcPct val="100000"/>
              </a:lnSpc>
              <a:spcBef>
                <a:spcPts val="3300"/>
              </a:spcBef>
              <a:buSzPct val="145000"/>
              <a:defRPr sz="2560"/>
            </a:pPr>
            <a:r>
              <a:rPr dirty="0"/>
              <a:t>School</a:t>
            </a:r>
          </a:p>
          <a:p>
            <a:pPr marL="355600" indent="-355600" defTabSz="467359">
              <a:lnSpc>
                <a:spcPct val="100000"/>
              </a:lnSpc>
              <a:spcBef>
                <a:spcPts val="3300"/>
              </a:spcBef>
              <a:buSzPct val="145000"/>
              <a:defRPr sz="2560"/>
            </a:pPr>
            <a:r>
              <a:rPr dirty="0"/>
              <a:t>Or for more general information you can visit these sites:</a:t>
            </a:r>
          </a:p>
          <a:p>
            <a:pPr marL="711200" lvl="1" indent="-355600" defTabSz="467359">
              <a:lnSpc>
                <a:spcPct val="100000"/>
              </a:lnSpc>
              <a:spcBef>
                <a:spcPts val="3300"/>
              </a:spcBef>
              <a:buSzPct val="145000"/>
              <a:defRPr sz="2560"/>
            </a:pPr>
            <a:r>
              <a:rPr dirty="0"/>
              <a:t>UK Safer Internet Centre (</a:t>
            </a:r>
            <a:r>
              <a:rPr u="sng" dirty="0">
                <a:hlinkClick r:id="rId2"/>
              </a:rPr>
              <a:t>https://www.saferinternet.org.uk/</a:t>
            </a:r>
            <a:r>
              <a:rPr dirty="0"/>
              <a:t>)</a:t>
            </a:r>
          </a:p>
          <a:p>
            <a:pPr marL="711200" lvl="1" indent="-355600" defTabSz="467359">
              <a:lnSpc>
                <a:spcPct val="100000"/>
              </a:lnSpc>
              <a:spcBef>
                <a:spcPts val="3300"/>
              </a:spcBef>
              <a:buSzPct val="145000"/>
              <a:defRPr sz="2560"/>
            </a:pPr>
            <a:r>
              <a:rPr dirty="0"/>
              <a:t>Internet Matters (</a:t>
            </a:r>
            <a:r>
              <a:rPr u="sng" dirty="0">
                <a:hlinkClick r:id="rId3"/>
              </a:rPr>
              <a:t>https://www.internetmatters.org/</a:t>
            </a:r>
            <a:r>
              <a:rPr dirty="0"/>
              <a:t>)</a:t>
            </a:r>
          </a:p>
          <a:p>
            <a:pPr marL="711200" lvl="1" indent="-355600" defTabSz="467359">
              <a:lnSpc>
                <a:spcPct val="100000"/>
              </a:lnSpc>
              <a:spcBef>
                <a:spcPts val="3300"/>
              </a:spcBef>
              <a:buSzPct val="145000"/>
              <a:defRPr sz="2560"/>
            </a:pPr>
            <a:r>
              <a:rPr dirty="0"/>
              <a:t>The Parent Zone (</a:t>
            </a:r>
            <a:r>
              <a:rPr u="sng" dirty="0">
                <a:hlinkClick r:id="rId4"/>
              </a:rPr>
              <a:t>https://parentzone.org.uk/home</a:t>
            </a:r>
            <a:r>
              <a:rPr dirty="0" smtClean="0"/>
              <a:t>)</a:t>
            </a:r>
            <a:endParaRPr lang="en-GB" dirty="0" smtClean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2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/>
          </a:p>
        </p:txBody>
      </p:sp>
      <p:sp>
        <p:nvSpPr>
          <p:cNvPr id="163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164" name="Primary Online Safety Parents 2022.003.jpeg" descr="Primary Online Safety Parents 2022.00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5398" y="8242665"/>
            <a:ext cx="812435" cy="8124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967" y="1606731"/>
            <a:ext cx="3992519" cy="3892732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7974" y="1690108"/>
            <a:ext cx="1477740" cy="14777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67" y="3167848"/>
            <a:ext cx="1513803" cy="15138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2872" y="3644854"/>
            <a:ext cx="2146614" cy="19510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394" y="1262555"/>
            <a:ext cx="1645478" cy="16965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43905" y="6864988"/>
            <a:ext cx="1860895" cy="100671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2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/>
          </a:p>
        </p:txBody>
      </p:sp>
      <p:sp>
        <p:nvSpPr>
          <p:cNvPr id="163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164" name="Primary Online Safety Parents 2022.003.jpeg" descr="Primary Online Safety Parents 2022.00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/>
          <p:cNvSpPr txBox="1"/>
          <p:nvPr/>
        </p:nvSpPr>
        <p:spPr>
          <a:xfrm>
            <a:off x="0" y="5819860"/>
            <a:ext cx="4872446" cy="36728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Franklin Gothic Demi" panose="020B0703020102020204" pitchFamily="34" charset="0"/>
                <a:sym typeface="Helvetica Neue"/>
              </a:rPr>
              <a:t>Children have access to an incredible world online.</a:t>
            </a:r>
          </a:p>
          <a:p>
            <a: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2000" dirty="0" smtClean="0">
              <a:solidFill>
                <a:schemeClr val="bg2">
                  <a:lumMod val="10000"/>
                </a:schemeClr>
              </a:solidFill>
              <a:latin typeface="Franklin Gothic Demi" panose="020B0703020102020204" pitchFamily="34" charset="0"/>
            </a:endParaRPr>
          </a:p>
          <a:p>
            <a: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Franklin Gothic Demi" panose="020B0703020102020204" pitchFamily="34" charset="0"/>
                <a:sym typeface="Helvetica Neue"/>
              </a:rPr>
              <a:t>We want children to understand</a:t>
            </a:r>
            <a:r>
              <a:rPr kumimoji="0" lang="en-GB" sz="2000" b="0" i="0" u="none" strike="noStrike" cap="none" spc="0" normalizeH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Franklin Gothic Demi" panose="020B0703020102020204" pitchFamily="34" charset="0"/>
                <a:sym typeface="Helvetica Neue"/>
              </a:rPr>
              <a:t> that any app or game that allows them to connect with others can be a threat</a:t>
            </a:r>
            <a:r>
              <a:rPr lang="en-GB" sz="2000" dirty="0" smtClean="0">
                <a:solidFill>
                  <a:schemeClr val="bg2">
                    <a:lumMod val="10000"/>
                  </a:schemeClr>
                </a:solidFill>
                <a:latin typeface="Franklin Gothic Demi" panose="020B0703020102020204" pitchFamily="34" charset="0"/>
              </a:rPr>
              <a:t>.</a:t>
            </a:r>
          </a:p>
          <a:p>
            <a: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spc="0" normalizeH="0" dirty="0" smtClean="0">
              <a:ln>
                <a:noFill/>
              </a:ln>
              <a:solidFill>
                <a:srgbClr val="0070C0"/>
              </a:solidFill>
              <a:effectLst/>
              <a:uFillTx/>
              <a:latin typeface="Franklin Gothic Demi" panose="020B0703020102020204" pitchFamily="34" charset="0"/>
              <a:sym typeface="Helvetica Neue"/>
            </a:endParaRPr>
          </a:p>
          <a:p>
            <a: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dirty="0" smtClean="0">
                <a:solidFill>
                  <a:srgbClr val="0070C0"/>
                </a:solidFill>
                <a:latin typeface="Franklin Gothic Demi" panose="020B0703020102020204" pitchFamily="34" charset="0"/>
              </a:rPr>
              <a:t>Through online safety teaching, we ensure that children behave is a safe, responsible way when accessing any app or game.</a:t>
            </a:r>
          </a:p>
          <a:p>
            <a: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spc="0" normalizeH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Franklin Gothic Demi" panose="020B0703020102020204" pitchFamily="34" charset="0"/>
              <a:sym typeface="Helvetica Neue"/>
            </a:endParaRPr>
          </a:p>
          <a:p>
            <a: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spc="0" normalizeH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Franklin Gothic Demi" panose="020B0703020102020204" pitchFamily="34" charset="0"/>
              <a:sym typeface="Helvetica Neue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5398" y="8242665"/>
            <a:ext cx="812435" cy="8124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6967" y="1606731"/>
            <a:ext cx="3992519" cy="3892732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7974" y="1690108"/>
            <a:ext cx="1477740" cy="14777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67" y="3167848"/>
            <a:ext cx="1513803" cy="15138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2872" y="3644854"/>
            <a:ext cx="2146614" cy="19510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394" y="1262555"/>
            <a:ext cx="1645478" cy="16965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43905" y="6864988"/>
            <a:ext cx="1860895" cy="100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8793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/>
          </a:p>
        </p:txBody>
      </p:sp>
      <p:sp>
        <p:nvSpPr>
          <p:cNvPr id="173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174" name="Primary Online Safety Parents 2022.005.jpeg" descr="Primary Online Safety Parents 2022.005.jpeg"/>
          <p:cNvPicPr>
            <a:picLocks noChangeAspect="1"/>
          </p:cNvPicPr>
          <p:nvPr/>
        </p:nvPicPr>
        <p:blipFill>
          <a:blip r:embed="rId2">
            <a:extLst/>
          </a:blip>
          <a:srcRect b="5606"/>
          <a:stretch>
            <a:fillRect/>
          </a:stretch>
        </p:blipFill>
        <p:spPr>
          <a:xfrm>
            <a:off x="0" y="0"/>
            <a:ext cx="13004800" cy="9206759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https://www.ofcom.org.uk/__data/assets/pdf_file/0024/234609/childrens-media-use-and-attitudes-report-2022.pdf"/>
          <p:cNvSpPr txBox="1"/>
          <p:nvPr/>
        </p:nvSpPr>
        <p:spPr>
          <a:xfrm>
            <a:off x="922172" y="9289948"/>
            <a:ext cx="11160456" cy="337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defRPr b="1">
                <a:solidFill>
                  <a:schemeClr val="accent1"/>
                </a:solidFill>
              </a:defRPr>
            </a:lvl1pPr>
          </a:lstStyle>
          <a:p>
            <a:r>
              <a:t>https://www.ofcom.org.uk/__data/assets/pdf_file/0024/234609/childrens-media-use-and-attitudes-report-2022.pdf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1154" y="5452442"/>
            <a:ext cx="11235146" cy="379591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3600" dirty="0" smtClean="0">
                <a:solidFill>
                  <a:srgbClr val="0070C0"/>
                </a:solidFill>
                <a:latin typeface="Bahnschrift" panose="020B0502040204020203" pitchFamily="34" charset="0"/>
              </a:rPr>
              <a:t>Set parental controls early</a:t>
            </a:r>
          </a:p>
          <a:p>
            <a:pPr marL="0" marR="0" indent="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Bahnschrift" panose="020B0502040204020203" pitchFamily="34" charset="0"/>
              <a:sym typeface="Helvetica Neue"/>
            </a:endParaRPr>
          </a:p>
          <a:p>
            <a:pPr marL="0" marR="0" indent="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3600" dirty="0" smtClean="0">
                <a:solidFill>
                  <a:schemeClr val="bg2">
                    <a:lumMod val="10000"/>
                  </a:schemeClr>
                </a:solidFill>
                <a:latin typeface="Bahnschrift" panose="020B0502040204020203" pitchFamily="34" charset="0"/>
              </a:rPr>
              <a:t>Discuss the use of child-friendly apps – </a:t>
            </a:r>
            <a:r>
              <a:rPr lang="en-GB" sz="3600" dirty="0" err="1" smtClean="0">
                <a:solidFill>
                  <a:schemeClr val="bg2">
                    <a:lumMod val="10000"/>
                  </a:schemeClr>
                </a:solidFill>
                <a:latin typeface="Bahnschrift" panose="020B0502040204020203" pitchFamily="34" charset="0"/>
              </a:rPr>
              <a:t>eg</a:t>
            </a:r>
            <a:r>
              <a:rPr lang="en-GB" sz="3600" dirty="0" smtClean="0">
                <a:solidFill>
                  <a:schemeClr val="bg2">
                    <a:lumMod val="10000"/>
                  </a:schemeClr>
                </a:solidFill>
                <a:latin typeface="Bahnschrift" panose="020B0502040204020203" pitchFamily="34" charset="0"/>
              </a:rPr>
              <a:t>. </a:t>
            </a:r>
            <a:r>
              <a:rPr lang="en-GB" sz="3600" dirty="0" err="1" smtClean="0">
                <a:solidFill>
                  <a:schemeClr val="bg2">
                    <a:lumMod val="10000"/>
                  </a:schemeClr>
                </a:solidFill>
                <a:latin typeface="Bahnschrift" panose="020B0502040204020203" pitchFamily="34" charset="0"/>
              </a:rPr>
              <a:t>Youtube</a:t>
            </a:r>
            <a:r>
              <a:rPr lang="en-GB" sz="3600" dirty="0" smtClean="0">
                <a:solidFill>
                  <a:schemeClr val="bg2">
                    <a:lumMod val="10000"/>
                  </a:schemeClr>
                </a:solidFill>
                <a:latin typeface="Bahnschrift" panose="020B0502040204020203" pitchFamily="34" charset="0"/>
              </a:rPr>
              <a:t> Kids rather than </a:t>
            </a:r>
            <a:r>
              <a:rPr lang="en-GB" sz="3600" dirty="0" err="1" smtClean="0">
                <a:solidFill>
                  <a:schemeClr val="bg2">
                    <a:lumMod val="10000"/>
                  </a:schemeClr>
                </a:solidFill>
                <a:latin typeface="Bahnschrift" panose="020B0502040204020203" pitchFamily="34" charset="0"/>
              </a:rPr>
              <a:t>TikTok</a:t>
            </a:r>
            <a:endParaRPr lang="en-GB" sz="3600" dirty="0" smtClean="0">
              <a:solidFill>
                <a:schemeClr val="bg2">
                  <a:lumMod val="10000"/>
                </a:schemeClr>
              </a:solidFill>
              <a:latin typeface="Bahnschrift" panose="020B0502040204020203" pitchFamily="34" charset="0"/>
            </a:endParaRPr>
          </a:p>
          <a:p>
            <a: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Franklin Gothic Demi" panose="020B0703020102020204" pitchFamily="34" charset="0"/>
              <a:sym typeface="Helvetica Neue"/>
            </a:endParaRPr>
          </a:p>
          <a:p>
            <a: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Franklin Gothic Demi" panose="020B0703020102020204" pitchFamily="34" charset="0"/>
              <a:sym typeface="Helvetica Neue"/>
            </a:endParaRPr>
          </a:p>
          <a:p>
            <a:pPr marL="0" marR="0" indent="0" algn="ctr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Franklin Gothic Demi" panose="020B0703020102020204" pitchFamily="34" charset="0"/>
              <a:sym typeface="Helvetica Neue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577" y="7273594"/>
            <a:ext cx="2480006" cy="248000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4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/>
          </a:p>
        </p:txBody>
      </p:sp>
      <p:sp>
        <p:nvSpPr>
          <p:cNvPr id="185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186" name="Primary Online Safety Parents 2022.007.jpeg" descr="Primary Online Safety Parents 2022.00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/>
          </a:p>
        </p:txBody>
      </p:sp>
      <p:sp>
        <p:nvSpPr>
          <p:cNvPr id="173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174" name="Primary Online Safety Parents 2022.005.jpeg" descr="Primary Online Safety Parents 2022.005.jpeg"/>
          <p:cNvPicPr>
            <a:picLocks noChangeAspect="1"/>
          </p:cNvPicPr>
          <p:nvPr/>
        </p:nvPicPr>
        <p:blipFill>
          <a:blip r:embed="rId2">
            <a:extLst/>
          </a:blip>
          <a:srcRect b="5606"/>
          <a:stretch>
            <a:fillRect/>
          </a:stretch>
        </p:blipFill>
        <p:spPr>
          <a:xfrm>
            <a:off x="0" y="-151659"/>
            <a:ext cx="13004800" cy="9206759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https://www.ofcom.org.uk/__data/assets/pdf_file/0024/234609/childrens-media-use-and-attitudes-report-2022.pdf"/>
          <p:cNvSpPr txBox="1"/>
          <p:nvPr/>
        </p:nvSpPr>
        <p:spPr>
          <a:xfrm>
            <a:off x="922172" y="9289948"/>
            <a:ext cx="11160456" cy="337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defRPr b="1">
                <a:solidFill>
                  <a:schemeClr val="accent1"/>
                </a:solidFill>
              </a:defRPr>
            </a:lvl1pPr>
          </a:lstStyle>
          <a:p>
            <a:r>
              <a:t>https://www.ofcom.org.uk/__data/assets/pdf_file/0024/234609/childrens-media-use-and-attitudes-report-2022.pdf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171" y="1858611"/>
            <a:ext cx="10912777" cy="33319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4728" y="5358072"/>
            <a:ext cx="11235146" cy="354969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3200" dirty="0" smtClean="0">
                <a:solidFill>
                  <a:srgbClr val="0070C0"/>
                </a:solidFill>
                <a:latin typeface="Bahnschrift" panose="020B0502040204020203" pitchFamily="34" charset="0"/>
              </a:rPr>
              <a:t>What games are they playing?</a:t>
            </a:r>
          </a:p>
          <a:p>
            <a:pPr marL="0" marR="0" indent="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3200" dirty="0">
              <a:solidFill>
                <a:srgbClr val="0070C0"/>
              </a:solidFill>
              <a:latin typeface="Bahnschrift" panose="020B0502040204020203" pitchFamily="34" charset="0"/>
            </a:endParaRPr>
          </a:p>
          <a:p>
            <a:pPr marL="0" marR="0" indent="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3200" dirty="0" smtClean="0">
                <a:solidFill>
                  <a:srgbClr val="0070C0"/>
                </a:solidFill>
                <a:latin typeface="Bahnschrift" panose="020B0502040204020203" pitchFamily="34" charset="0"/>
              </a:rPr>
              <a:t>Focus is on the game. Communication is freely accessible in most games – Who are they talking to?</a:t>
            </a:r>
          </a:p>
          <a:p>
            <a:pPr marL="0" marR="0" indent="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3200" dirty="0">
              <a:solidFill>
                <a:schemeClr val="bg2">
                  <a:lumMod val="10000"/>
                </a:schemeClr>
              </a:solidFill>
              <a:latin typeface="Bahnschrift" panose="020B0502040204020203" pitchFamily="34" charset="0"/>
            </a:endParaRPr>
          </a:p>
          <a:p>
            <a:pPr marL="0" marR="0" indent="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3200" dirty="0" smtClean="0">
                <a:solidFill>
                  <a:schemeClr val="bg2">
                    <a:lumMod val="10000"/>
                  </a:schemeClr>
                </a:solidFill>
                <a:latin typeface="Bahnschrift" panose="020B0502040204020203" pitchFamily="34" charset="0"/>
              </a:rPr>
              <a:t>Streaming – How do we know what the children are watching? How do we keep on top of what they are sharing?</a:t>
            </a:r>
            <a:endParaRPr kumimoji="0" lang="en-GB" sz="28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Franklin Gothic Demi" panose="020B07030201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914768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8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/>
          </a:p>
        </p:txBody>
      </p:sp>
      <p:sp>
        <p:nvSpPr>
          <p:cNvPr id="179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180" name="Primary Online Safety Parents 2022.006.jpeg" descr="Primary Online Safety Parents 2022.006.jpeg"/>
          <p:cNvPicPr>
            <a:picLocks noChangeAspect="1"/>
          </p:cNvPicPr>
          <p:nvPr/>
        </p:nvPicPr>
        <p:blipFill>
          <a:blip r:embed="rId2">
            <a:extLst/>
          </a:blip>
          <a:srcRect b="5946"/>
          <a:stretch>
            <a:fillRect/>
          </a:stretch>
        </p:blipFill>
        <p:spPr>
          <a:xfrm>
            <a:off x="0" y="0"/>
            <a:ext cx="13004800" cy="9173647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https://www.ofcom.org.uk/__data/assets/pdf_file/0024/234609/childrens-media-use-and-attitudes-report-2022.pdf"/>
          <p:cNvSpPr txBox="1"/>
          <p:nvPr/>
        </p:nvSpPr>
        <p:spPr>
          <a:xfrm>
            <a:off x="922172" y="9289948"/>
            <a:ext cx="11160456" cy="337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defRPr b="1">
                <a:solidFill>
                  <a:schemeClr val="accent1"/>
                </a:solidFill>
              </a:defRPr>
            </a:lvl1pPr>
          </a:lstStyle>
          <a:p>
            <a:r>
              <a:t>https://www.ofcom.org.uk/__data/assets/pdf_file/0024/234609/childrens-media-use-and-attitudes-report-2022.pdf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378" y="1560708"/>
            <a:ext cx="12335096" cy="48006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9174" y="6367760"/>
            <a:ext cx="12084232" cy="2072362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3200" dirty="0" smtClean="0">
                <a:solidFill>
                  <a:srgbClr val="0070C0"/>
                </a:solidFill>
                <a:latin typeface="Bahnschrift" panose="020B0502040204020203" pitchFamily="34" charset="0"/>
              </a:rPr>
              <a:t>Gaming</a:t>
            </a:r>
          </a:p>
          <a:p>
            <a:pPr marL="0" marR="0" indent="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3200" dirty="0">
              <a:solidFill>
                <a:schemeClr val="bg2">
                  <a:lumMod val="10000"/>
                </a:schemeClr>
              </a:solidFill>
              <a:latin typeface="Bahnschrift" panose="020B0502040204020203" pitchFamily="34" charset="0"/>
            </a:endParaRPr>
          </a:p>
          <a:p>
            <a:pPr marL="0" marR="0" indent="0" algn="l" defTabSz="17339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3200" dirty="0" smtClean="0">
                <a:solidFill>
                  <a:schemeClr val="bg2">
                    <a:lumMod val="10000"/>
                  </a:schemeClr>
                </a:solidFill>
                <a:latin typeface="Bahnschrift" panose="020B0502040204020203" pitchFamily="34" charset="0"/>
              </a:rPr>
              <a:t>Inappropriate content – When was the last time your child told you they have seen something worrying or nasty online?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9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/>
          </a:p>
        </p:txBody>
      </p:sp>
      <p:sp>
        <p:nvSpPr>
          <p:cNvPr id="190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z="5940" spc="-118"/>
            </a:pPr>
            <a:endParaRPr/>
          </a:p>
        </p:txBody>
      </p:sp>
      <p:pic>
        <p:nvPicPr>
          <p:cNvPr id="191" name="Primary Online Safety Parents 2022.008.jpeg" descr="Primary Online Safety Parents 2022.00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312</Words>
  <Application>Microsoft Office PowerPoint</Application>
  <PresentationFormat>Custom</PresentationFormat>
  <Paragraphs>39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Bahnschrift</vt:lpstr>
      <vt:lpstr>Franklin Gothic Demi</vt:lpstr>
      <vt:lpstr>Helvetica Neue</vt:lpstr>
      <vt:lpstr>Helvetica Neue Medium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Support for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Robert Cogle</cp:lastModifiedBy>
  <cp:revision>14</cp:revision>
  <dcterms:modified xsi:type="dcterms:W3CDTF">2023-02-07T10:30:23Z</dcterms:modified>
</cp:coreProperties>
</file>